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878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2C218C-06E7-A465-F3A4-7409C061769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CDD8182-5B15-D03C-1466-505DB8123A0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Z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371127-40EC-87CC-A918-8E494EEA6E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9F753D-FE00-4B0F-A27F-7A1B965AAD30}" type="datetimeFigureOut">
              <a:rPr lang="en-ZA" smtClean="0"/>
              <a:t>2026/07/02</a:t>
            </a:fld>
            <a:endParaRPr lang="en-Z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C21305E-4213-83CD-DA6D-735539EEDF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E17CF96-85F7-B101-8D48-AF8776B347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62A88-2ED7-4583-9C98-05C64EAD9E90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1552862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8FC178-E1A1-C01A-9A3C-40C1FBB7B1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B24BD58-AA8E-BEB3-9B4E-14E784A5C56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AB3AD79-DA85-6293-46A8-FF59E2CE61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9F753D-FE00-4B0F-A27F-7A1B965AAD30}" type="datetimeFigureOut">
              <a:rPr lang="en-ZA" smtClean="0"/>
              <a:t>2026/07/02</a:t>
            </a:fld>
            <a:endParaRPr lang="en-Z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8D502B-A607-6DD7-F3B6-0F8ED62387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E5CAA37-36B0-97C2-BE24-D033AD4A95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62A88-2ED7-4583-9C98-05C64EAD9E90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2786747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B46A219-2AA9-38F4-2775-C5ED9CBCE9F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1282DED-85B5-227A-50EB-67DFE166CBD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FDC6B7-53E6-C415-8639-0680202F8F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9F753D-FE00-4B0F-A27F-7A1B965AAD30}" type="datetimeFigureOut">
              <a:rPr lang="en-ZA" smtClean="0"/>
              <a:t>2026/07/02</a:t>
            </a:fld>
            <a:endParaRPr lang="en-Z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7C4AF58-A3AD-B41F-E66E-F1998175FE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BC05B0-47F7-7691-7F11-9675C289C6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62A88-2ED7-4583-9C98-05C64EAD9E90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114134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FC5EBC-FD3C-38B1-91EE-63AA93ADB5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927C89-5FDA-0C7D-943A-4EA63642228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20A9777-4567-DCA0-24ED-3444D5C0D6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9F753D-FE00-4B0F-A27F-7A1B965AAD30}" type="datetimeFigureOut">
              <a:rPr lang="en-ZA" smtClean="0"/>
              <a:t>2026/07/02</a:t>
            </a:fld>
            <a:endParaRPr lang="en-Z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F119C8-2E7C-B3C2-D52D-A109D46942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0B7BB02-55C8-09A2-29AE-EE49161C2C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62A88-2ED7-4583-9C98-05C64EAD9E90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2113033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0EA666-07F4-B8B5-6E21-940821E17A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0635127-AE32-24F2-9035-C12EA8F71CB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C01063-51F1-D8EE-93B4-D03E7D993E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9F753D-FE00-4B0F-A27F-7A1B965AAD30}" type="datetimeFigureOut">
              <a:rPr lang="en-ZA" smtClean="0"/>
              <a:t>2026/07/02</a:t>
            </a:fld>
            <a:endParaRPr lang="en-Z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C9233D-A7B5-E79A-BB28-9A045E7ABD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F8D8B5-A9AC-59D3-AAC6-4F60E281C7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62A88-2ED7-4583-9C98-05C64EAD9E90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6395341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96A1A0-A6D0-ADE5-A35C-8FEFDDB057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7BAE38-88AF-E398-9D2F-88BB6AB3A13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6545DAA-167A-6246-E584-466A62CDD0E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7E92177-DB89-0D50-684C-66C94C000A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9F753D-FE00-4B0F-A27F-7A1B965AAD30}" type="datetimeFigureOut">
              <a:rPr lang="en-ZA" smtClean="0"/>
              <a:t>2026/07/02</a:t>
            </a:fld>
            <a:endParaRPr lang="en-Z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AB7989D-E907-AAFC-19BF-D426BF596C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DDA33E4-BFE7-7C54-210A-517AB64D55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62A88-2ED7-4583-9C98-05C64EAD9E90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0264894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3259BD-6D97-6B34-C0BA-5346742FDB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E4D17B1-FBD8-B2A2-1B2B-F6B076FA5F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F9D977A-C8FA-8629-FC79-F1B6103A60A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E3F9216-6872-6463-C897-5497C0287EC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82CB85E-F832-9651-2E83-EA6A669EFF5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3D22C65-1BDE-9421-A422-F27804F2BD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9F753D-FE00-4B0F-A27F-7A1B965AAD30}" type="datetimeFigureOut">
              <a:rPr lang="en-ZA" smtClean="0"/>
              <a:t>2026/07/02</a:t>
            </a:fld>
            <a:endParaRPr lang="en-ZA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D3E9ED2-5890-1BC6-EFD7-B52E23AF57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3D90B34-4E05-5ED0-C057-94DDBB1833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62A88-2ED7-4583-9C98-05C64EAD9E90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6275712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52A769-540D-8F9E-2C40-AB9AD3D97D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50DE350-831D-BE3A-76DA-FDD6F40B45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9F753D-FE00-4B0F-A27F-7A1B965AAD30}" type="datetimeFigureOut">
              <a:rPr lang="en-ZA" smtClean="0"/>
              <a:t>2026/07/02</a:t>
            </a:fld>
            <a:endParaRPr lang="en-ZA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B469E39-59E0-1677-0AEF-4DDFD8E5C8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372CC40-120B-2442-C796-345026F39A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62A88-2ED7-4583-9C98-05C64EAD9E90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9665291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F50AFEE-7485-9AA6-4FE0-0852369AA5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9F753D-FE00-4B0F-A27F-7A1B965AAD30}" type="datetimeFigureOut">
              <a:rPr lang="en-ZA" smtClean="0"/>
              <a:t>2026/07/02</a:t>
            </a:fld>
            <a:endParaRPr lang="en-ZA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177171E-7B44-B421-4E68-C582E528A7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24A2492-3389-3972-578F-B5D4027DFF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62A88-2ED7-4583-9C98-05C64EAD9E90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2655950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1B3843-C2CE-259B-D45D-A8E4B10442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014AAC-8C57-3C24-ACC2-A2EDF1E305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51E81AC-4274-4120-A3A7-44585C2CC4C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FFF7607-1774-E401-0EA1-36BF0FB92F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9F753D-FE00-4B0F-A27F-7A1B965AAD30}" type="datetimeFigureOut">
              <a:rPr lang="en-ZA" smtClean="0"/>
              <a:t>2026/07/02</a:t>
            </a:fld>
            <a:endParaRPr lang="en-Z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4E68861-5BDD-5CA9-07B8-73B5C660D8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82ABE44-C2CA-6530-5851-B80D546D5F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62A88-2ED7-4583-9C98-05C64EAD9E90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4830626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BCF881-BEC0-9FE5-514C-9212EA0021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64A6FE6-BE8C-E5D9-C065-CE2DFCC476C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Z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E501014-47CC-B302-DC72-4F90830AFDB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A76CA51-52D4-386E-F15E-877A5C23EE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9F753D-FE00-4B0F-A27F-7A1B965AAD30}" type="datetimeFigureOut">
              <a:rPr lang="en-ZA" smtClean="0"/>
              <a:t>2026/07/02</a:t>
            </a:fld>
            <a:endParaRPr lang="en-Z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A0C5628-3430-3697-6724-F484BFF910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BBD3A93-A149-9080-B03B-EF5710714A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62A88-2ED7-4583-9C98-05C64EAD9E90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6215646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9D2C544-2837-F969-96D2-91F89DF6EC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972072B-671C-C30D-3E47-F11B86EFBBD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AF5E102-D5CF-064F-CFDA-6E7C3D96754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39F753D-FE00-4B0F-A27F-7A1B965AAD30}" type="datetimeFigureOut">
              <a:rPr lang="en-ZA" smtClean="0"/>
              <a:t>2026/07/02</a:t>
            </a:fld>
            <a:endParaRPr lang="en-Z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38870F6-4FE9-BFA4-DDE9-EF5CF980EEC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Z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16D6A91-B8C5-6B4B-D312-1565AE77765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8562A88-2ED7-4583-9C98-05C64EAD9E90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42052716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03D84E-0ED1-EC14-BCDC-335ABE3FB53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Boxfusion </a:t>
            </a:r>
            <a:br>
              <a:rPr lang="en-US" dirty="0"/>
            </a:br>
            <a:r>
              <a:rPr lang="en-US" dirty="0"/>
              <a:t>Engagement Model</a:t>
            </a:r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13624147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E42E06-CF40-47D3-A54E-925F6947B3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3954" y="70619"/>
            <a:ext cx="10515600" cy="617640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/>
              <a:t>Direct Engagement</a:t>
            </a:r>
            <a:endParaRPr lang="en-ZA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7D4240DF-791D-975C-C83D-A013A9FD128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01835105"/>
              </p:ext>
            </p:extLst>
          </p:nvPr>
        </p:nvGraphicFramePr>
        <p:xfrm>
          <a:off x="147484" y="688259"/>
          <a:ext cx="11651226" cy="60527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96422">
                  <a:extLst>
                    <a:ext uri="{9D8B030D-6E8A-4147-A177-3AD203B41FA5}">
                      <a16:colId xmlns:a16="http://schemas.microsoft.com/office/drawing/2014/main" val="3845173133"/>
                    </a:ext>
                  </a:extLst>
                </a:gridCol>
                <a:gridCol w="4512094">
                  <a:extLst>
                    <a:ext uri="{9D8B030D-6E8A-4147-A177-3AD203B41FA5}">
                      <a16:colId xmlns:a16="http://schemas.microsoft.com/office/drawing/2014/main" val="557668631"/>
                    </a:ext>
                  </a:extLst>
                </a:gridCol>
                <a:gridCol w="4742710">
                  <a:extLst>
                    <a:ext uri="{9D8B030D-6E8A-4147-A177-3AD203B41FA5}">
                      <a16:colId xmlns:a16="http://schemas.microsoft.com/office/drawing/2014/main" val="815328847"/>
                    </a:ext>
                  </a:extLst>
                </a:gridCol>
              </a:tblGrid>
              <a:tr h="629264">
                <a:tc>
                  <a:txBody>
                    <a:bodyPr/>
                    <a:lstStyle/>
                    <a:p>
                      <a:r>
                        <a:rPr lang="en-US" dirty="0"/>
                        <a:t>Direct Engagement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Customer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Boxfusion Partner</a:t>
                      </a:r>
                      <a:endParaRPr lang="en-Z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86885423"/>
                  </a:ext>
                </a:extLst>
              </a:tr>
              <a:tr h="629264">
                <a:tc>
                  <a:txBody>
                    <a:bodyPr/>
                    <a:lstStyle/>
                    <a:p>
                      <a:r>
                        <a:rPr lang="en-US" sz="1600" dirty="0"/>
                        <a:t>Requirements</a:t>
                      </a:r>
                      <a:endParaRPr lang="en-ZA" sz="16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Approved Customer Requirements</a:t>
                      </a:r>
                      <a:endParaRPr lang="en-ZA" sz="16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Boxfusion/Accredited Partner receives customer requirements and match them with relevant solution</a:t>
                      </a:r>
                      <a:endParaRPr lang="en-ZA" sz="16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77398430"/>
                  </a:ext>
                </a:extLst>
              </a:tr>
              <a:tr h="629264">
                <a:tc>
                  <a:txBody>
                    <a:bodyPr/>
                    <a:lstStyle/>
                    <a:p>
                      <a:r>
                        <a:rPr lang="en-US" sz="1600" dirty="0"/>
                        <a:t>Product Solution/Presentation</a:t>
                      </a:r>
                      <a:endParaRPr lang="en-ZA" sz="16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ZA" sz="16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Boxfusion/Partner provides customer with a Demo</a:t>
                      </a:r>
                      <a:endParaRPr lang="en-ZA" sz="16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43376029"/>
                  </a:ext>
                </a:extLst>
              </a:tr>
              <a:tr h="629264">
                <a:tc>
                  <a:txBody>
                    <a:bodyPr/>
                    <a:lstStyle/>
                    <a:p>
                      <a:r>
                        <a:rPr lang="en-US" sz="1600" dirty="0"/>
                        <a:t>Request for Proposal</a:t>
                      </a:r>
                      <a:endParaRPr lang="en-ZA" sz="16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Customer requests proposal &amp; pricing </a:t>
                      </a:r>
                      <a:endParaRPr lang="en-ZA" sz="16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ZA" sz="16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27993774"/>
                  </a:ext>
                </a:extLst>
              </a:tr>
              <a:tr h="629264">
                <a:tc>
                  <a:txBody>
                    <a:bodyPr/>
                    <a:lstStyle/>
                    <a:p>
                      <a:r>
                        <a:rPr lang="en-US" sz="1600" dirty="0"/>
                        <a:t>Proposal Pricing</a:t>
                      </a:r>
                      <a:endParaRPr lang="en-ZA" sz="16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ZA" sz="16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600" dirty="0"/>
                        <a:t>Boxfusion BDM/Account Exec prices the solution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600" dirty="0"/>
                        <a:t>Boxfusion/Partner presents proposal to Customer</a:t>
                      </a:r>
                      <a:endParaRPr lang="en-ZA" sz="16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33104628"/>
                  </a:ext>
                </a:extLst>
              </a:tr>
              <a:tr h="629264">
                <a:tc>
                  <a:txBody>
                    <a:bodyPr/>
                    <a:lstStyle/>
                    <a:p>
                      <a:r>
                        <a:rPr lang="en-US" sz="1600" dirty="0"/>
                        <a:t>Procurement</a:t>
                      </a:r>
                      <a:endParaRPr lang="en-ZA" sz="16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Government customer accepts the pricing/proposal by issuing of Gov PO to Boxfusion/Partner</a:t>
                      </a:r>
                      <a:endParaRPr lang="en-ZA" sz="16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ZA" sz="16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08826998"/>
                  </a:ext>
                </a:extLst>
              </a:tr>
              <a:tr h="629264">
                <a:tc>
                  <a:txBody>
                    <a:bodyPr/>
                    <a:lstStyle/>
                    <a:p>
                      <a:r>
                        <a:rPr lang="en-US" sz="1600" dirty="0"/>
                        <a:t>Contracting</a:t>
                      </a:r>
                      <a:endParaRPr lang="en-ZA" sz="16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600" dirty="0"/>
                        <a:t>Customer enters into Implementation Agreement with Boxfusion/Partner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600" dirty="0"/>
                        <a:t>Customer signs Boxfusion Software Subscription Licensing Agreement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Boxfusion Issues Customer with Software Subscription License Agreement</a:t>
                      </a:r>
                      <a:endParaRPr lang="en-ZA" sz="16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0200180"/>
                  </a:ext>
                </a:extLst>
              </a:tr>
              <a:tr h="629264">
                <a:tc>
                  <a:txBody>
                    <a:bodyPr/>
                    <a:lstStyle/>
                    <a:p>
                      <a:r>
                        <a:rPr lang="en-US" sz="1600" dirty="0"/>
                        <a:t>Invoice &amp; Payment</a:t>
                      </a:r>
                      <a:endParaRPr lang="en-ZA" sz="16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  <a:p>
                      <a:r>
                        <a:rPr lang="en-US" sz="1600" dirty="0"/>
                        <a:t>Customer Pays Boxfusion/Partner</a:t>
                      </a:r>
                      <a:endParaRPr lang="en-ZA" sz="16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Boxfusion /Partner Issues in Invoice to the Gov Customer</a:t>
                      </a:r>
                      <a:endParaRPr lang="en-ZA" sz="16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29882846"/>
                  </a:ext>
                </a:extLst>
              </a:tr>
            </a:tbl>
          </a:graphicData>
        </a:graphic>
      </p:graphicFrame>
      <p:sp>
        <p:nvSpPr>
          <p:cNvPr id="6" name="Arrow: Right 5">
            <a:extLst>
              <a:ext uri="{FF2B5EF4-FFF2-40B4-BE49-F238E27FC236}">
                <a16:creationId xmlns:a16="http://schemas.microsoft.com/office/drawing/2014/main" id="{C49CF022-261F-C6CD-DD4C-B8EBF802F037}"/>
              </a:ext>
            </a:extLst>
          </p:cNvPr>
          <p:cNvSpPr/>
          <p:nvPr/>
        </p:nvSpPr>
        <p:spPr>
          <a:xfrm>
            <a:off x="5869858" y="1474839"/>
            <a:ext cx="1150374" cy="117987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 dirty="0">
              <a:solidFill>
                <a:srgbClr val="FF0000"/>
              </a:solidFill>
              <a:highlight>
                <a:srgbClr val="FF0000"/>
              </a:highlight>
            </a:endParaRPr>
          </a:p>
        </p:txBody>
      </p:sp>
      <p:sp>
        <p:nvSpPr>
          <p:cNvPr id="7" name="Arrow: Down 6">
            <a:extLst>
              <a:ext uri="{FF2B5EF4-FFF2-40B4-BE49-F238E27FC236}">
                <a16:creationId xmlns:a16="http://schemas.microsoft.com/office/drawing/2014/main" id="{A88808E4-1430-8595-ABDA-D4ED15B400D1}"/>
              </a:ext>
            </a:extLst>
          </p:cNvPr>
          <p:cNvSpPr/>
          <p:nvPr/>
        </p:nvSpPr>
        <p:spPr>
          <a:xfrm>
            <a:off x="8947355" y="1877961"/>
            <a:ext cx="137651" cy="334297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sp>
        <p:nvSpPr>
          <p:cNvPr id="8" name="Arrow: Down 7">
            <a:extLst>
              <a:ext uri="{FF2B5EF4-FFF2-40B4-BE49-F238E27FC236}">
                <a16:creationId xmlns:a16="http://schemas.microsoft.com/office/drawing/2014/main" id="{95FCA36C-F194-A8B2-796C-0C7A085E7716}"/>
              </a:ext>
            </a:extLst>
          </p:cNvPr>
          <p:cNvSpPr/>
          <p:nvPr/>
        </p:nvSpPr>
        <p:spPr>
          <a:xfrm>
            <a:off x="8947354" y="2517058"/>
            <a:ext cx="137651" cy="540774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sp>
        <p:nvSpPr>
          <p:cNvPr id="9" name="Arrow: Left 8">
            <a:extLst>
              <a:ext uri="{FF2B5EF4-FFF2-40B4-BE49-F238E27FC236}">
                <a16:creationId xmlns:a16="http://schemas.microsoft.com/office/drawing/2014/main" id="{7D87ED14-D38B-C498-60AF-6636CE5E0D33}"/>
              </a:ext>
            </a:extLst>
          </p:cNvPr>
          <p:cNvSpPr/>
          <p:nvPr/>
        </p:nvSpPr>
        <p:spPr>
          <a:xfrm>
            <a:off x="6096000" y="2969342"/>
            <a:ext cx="2851354" cy="117987"/>
          </a:xfrm>
          <a:prstGeom prst="leftArrow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sp>
        <p:nvSpPr>
          <p:cNvPr id="10" name="Arrow: Down 9">
            <a:extLst>
              <a:ext uri="{FF2B5EF4-FFF2-40B4-BE49-F238E27FC236}">
                <a16:creationId xmlns:a16="http://schemas.microsoft.com/office/drawing/2014/main" id="{D19201E9-8561-2299-E870-4B87616BB5C7}"/>
              </a:ext>
            </a:extLst>
          </p:cNvPr>
          <p:cNvSpPr/>
          <p:nvPr/>
        </p:nvSpPr>
        <p:spPr>
          <a:xfrm>
            <a:off x="4385187" y="3136490"/>
            <a:ext cx="137651" cy="619432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sp>
        <p:nvSpPr>
          <p:cNvPr id="11" name="Arrow: Right 10">
            <a:extLst>
              <a:ext uri="{FF2B5EF4-FFF2-40B4-BE49-F238E27FC236}">
                <a16:creationId xmlns:a16="http://schemas.microsoft.com/office/drawing/2014/main" id="{CECB7AE7-6AFD-B2CF-5396-F1D1B1F9B62C}"/>
              </a:ext>
            </a:extLst>
          </p:cNvPr>
          <p:cNvSpPr/>
          <p:nvPr/>
        </p:nvSpPr>
        <p:spPr>
          <a:xfrm>
            <a:off x="4522838" y="3755922"/>
            <a:ext cx="2379407" cy="117987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sp>
        <p:nvSpPr>
          <p:cNvPr id="12" name="Arrow: Down 11">
            <a:extLst>
              <a:ext uri="{FF2B5EF4-FFF2-40B4-BE49-F238E27FC236}">
                <a16:creationId xmlns:a16="http://schemas.microsoft.com/office/drawing/2014/main" id="{DA395ECE-59FF-26C7-71FB-C6734BD0E95C}"/>
              </a:ext>
            </a:extLst>
          </p:cNvPr>
          <p:cNvSpPr/>
          <p:nvPr/>
        </p:nvSpPr>
        <p:spPr>
          <a:xfrm flipH="1">
            <a:off x="8947354" y="4041057"/>
            <a:ext cx="137651" cy="540774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sp>
        <p:nvSpPr>
          <p:cNvPr id="13" name="Arrow: Left 12">
            <a:extLst>
              <a:ext uri="{FF2B5EF4-FFF2-40B4-BE49-F238E27FC236}">
                <a16:creationId xmlns:a16="http://schemas.microsoft.com/office/drawing/2014/main" id="{2890BBD6-ABC7-4708-F08C-291ECD3CD83F}"/>
              </a:ext>
            </a:extLst>
          </p:cNvPr>
          <p:cNvSpPr/>
          <p:nvPr/>
        </p:nvSpPr>
        <p:spPr>
          <a:xfrm>
            <a:off x="6253316" y="4454013"/>
            <a:ext cx="2694038" cy="157317"/>
          </a:xfrm>
          <a:prstGeom prst="leftArrow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sp>
        <p:nvSpPr>
          <p:cNvPr id="14" name="Arrow: Down 13">
            <a:extLst>
              <a:ext uri="{FF2B5EF4-FFF2-40B4-BE49-F238E27FC236}">
                <a16:creationId xmlns:a16="http://schemas.microsoft.com/office/drawing/2014/main" id="{6CE5551F-E562-5034-2124-FDC5C14A84C2}"/>
              </a:ext>
            </a:extLst>
          </p:cNvPr>
          <p:cNvSpPr/>
          <p:nvPr/>
        </p:nvSpPr>
        <p:spPr>
          <a:xfrm>
            <a:off x="6164826" y="4729316"/>
            <a:ext cx="157316" cy="471949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sp>
        <p:nvSpPr>
          <p:cNvPr id="15" name="Arrow: Right 14">
            <a:extLst>
              <a:ext uri="{FF2B5EF4-FFF2-40B4-BE49-F238E27FC236}">
                <a16:creationId xmlns:a16="http://schemas.microsoft.com/office/drawing/2014/main" id="{920AA93B-85EF-97B4-7BD5-A5BED3C477AC}"/>
              </a:ext>
            </a:extLst>
          </p:cNvPr>
          <p:cNvSpPr/>
          <p:nvPr/>
        </p:nvSpPr>
        <p:spPr>
          <a:xfrm>
            <a:off x="6253316" y="5368412"/>
            <a:ext cx="884903" cy="157317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sp>
        <p:nvSpPr>
          <p:cNvPr id="16" name="Arrow: Down 15">
            <a:extLst>
              <a:ext uri="{FF2B5EF4-FFF2-40B4-BE49-F238E27FC236}">
                <a16:creationId xmlns:a16="http://schemas.microsoft.com/office/drawing/2014/main" id="{461DD84C-BF97-66C9-D0CF-7963711C7329}"/>
              </a:ext>
            </a:extLst>
          </p:cNvPr>
          <p:cNvSpPr/>
          <p:nvPr/>
        </p:nvSpPr>
        <p:spPr>
          <a:xfrm>
            <a:off x="8947354" y="5565056"/>
            <a:ext cx="137651" cy="422789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sp>
        <p:nvSpPr>
          <p:cNvPr id="17" name="Arrow: Left 16">
            <a:extLst>
              <a:ext uri="{FF2B5EF4-FFF2-40B4-BE49-F238E27FC236}">
                <a16:creationId xmlns:a16="http://schemas.microsoft.com/office/drawing/2014/main" id="{24B448F7-9250-2BE2-02EB-96594A564A35}"/>
              </a:ext>
            </a:extLst>
          </p:cNvPr>
          <p:cNvSpPr/>
          <p:nvPr/>
        </p:nvSpPr>
        <p:spPr>
          <a:xfrm>
            <a:off x="6007509" y="5869859"/>
            <a:ext cx="2900515" cy="98322"/>
          </a:xfrm>
          <a:prstGeom prst="leftArrow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sp>
        <p:nvSpPr>
          <p:cNvPr id="18" name="Arrow: Down 17">
            <a:extLst>
              <a:ext uri="{FF2B5EF4-FFF2-40B4-BE49-F238E27FC236}">
                <a16:creationId xmlns:a16="http://schemas.microsoft.com/office/drawing/2014/main" id="{F96116C8-1AC3-CFB6-64A6-50D085A85CAF}"/>
              </a:ext>
            </a:extLst>
          </p:cNvPr>
          <p:cNvSpPr/>
          <p:nvPr/>
        </p:nvSpPr>
        <p:spPr>
          <a:xfrm>
            <a:off x="8908024" y="6331975"/>
            <a:ext cx="137651" cy="304800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sp>
        <p:nvSpPr>
          <p:cNvPr id="19" name="Arrow: Left 18">
            <a:extLst>
              <a:ext uri="{FF2B5EF4-FFF2-40B4-BE49-F238E27FC236}">
                <a16:creationId xmlns:a16="http://schemas.microsoft.com/office/drawing/2014/main" id="{1F5EA007-312D-E8A4-31C1-EE068A98F3D5}"/>
              </a:ext>
            </a:extLst>
          </p:cNvPr>
          <p:cNvSpPr/>
          <p:nvPr/>
        </p:nvSpPr>
        <p:spPr>
          <a:xfrm>
            <a:off x="5653548" y="6595479"/>
            <a:ext cx="3254476" cy="117986"/>
          </a:xfrm>
          <a:prstGeom prst="leftArrow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5516356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A8B3DF-604E-99A7-3640-2D6D31CB89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29152"/>
            <a:ext cx="10515600" cy="500114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/>
              <a:t>SITA as a Sell With Partner</a:t>
            </a:r>
            <a:endParaRPr lang="en-ZA" dirty="0"/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3BE1ED0A-9101-721B-8F49-2E576C3BB0B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09385511"/>
              </p:ext>
            </p:extLst>
          </p:nvPr>
        </p:nvGraphicFramePr>
        <p:xfrm>
          <a:off x="255638" y="542800"/>
          <a:ext cx="11484080" cy="618604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99304">
                  <a:extLst>
                    <a:ext uri="{9D8B030D-6E8A-4147-A177-3AD203B41FA5}">
                      <a16:colId xmlns:a16="http://schemas.microsoft.com/office/drawing/2014/main" val="2000594497"/>
                    </a:ext>
                  </a:extLst>
                </a:gridCol>
                <a:gridCol w="3008671">
                  <a:extLst>
                    <a:ext uri="{9D8B030D-6E8A-4147-A177-3AD203B41FA5}">
                      <a16:colId xmlns:a16="http://schemas.microsoft.com/office/drawing/2014/main" val="160511243"/>
                    </a:ext>
                  </a:extLst>
                </a:gridCol>
                <a:gridCol w="3805085">
                  <a:extLst>
                    <a:ext uri="{9D8B030D-6E8A-4147-A177-3AD203B41FA5}">
                      <a16:colId xmlns:a16="http://schemas.microsoft.com/office/drawing/2014/main" val="3091119859"/>
                    </a:ext>
                  </a:extLst>
                </a:gridCol>
                <a:gridCol w="2871020">
                  <a:extLst>
                    <a:ext uri="{9D8B030D-6E8A-4147-A177-3AD203B41FA5}">
                      <a16:colId xmlns:a16="http://schemas.microsoft.com/office/drawing/2014/main" val="1590660241"/>
                    </a:ext>
                  </a:extLst>
                </a:gridCol>
              </a:tblGrid>
              <a:tr h="102429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SITA As a Sell With Partner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Customer</a:t>
                      </a:r>
                      <a:endParaRPr lang="en-ZA" dirty="0"/>
                    </a:p>
                    <a:p>
                      <a:pPr algn="ctr"/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SITA</a:t>
                      </a:r>
                      <a:endParaRPr lang="en-ZA" dirty="0"/>
                    </a:p>
                    <a:p>
                      <a:pPr algn="ctr"/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Boxfusion</a:t>
                      </a:r>
                      <a:endParaRPr lang="en-ZA" dirty="0"/>
                    </a:p>
                    <a:p>
                      <a:pPr algn="ctr"/>
                      <a:endParaRPr lang="en-Z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4362952"/>
                  </a:ext>
                </a:extLst>
              </a:tr>
              <a:tr h="593439">
                <a:tc>
                  <a:txBody>
                    <a:bodyPr/>
                    <a:lstStyle/>
                    <a:p>
                      <a:r>
                        <a:rPr lang="en-US" sz="1400" dirty="0"/>
                        <a:t>Requirements</a:t>
                      </a:r>
                      <a:endParaRPr lang="en-ZA" sz="14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Customer to submit request for solution to SITA </a:t>
                      </a:r>
                      <a:endParaRPr lang="en-ZA" sz="14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SITA CRM &amp; LoB to meet with Government customer to verify solution </a:t>
                      </a:r>
                      <a:endParaRPr lang="en-ZA" sz="14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ZA" sz="14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6882278"/>
                  </a:ext>
                </a:extLst>
              </a:tr>
              <a:tr h="593439">
                <a:tc>
                  <a:txBody>
                    <a:bodyPr/>
                    <a:lstStyle/>
                    <a:p>
                      <a:r>
                        <a:rPr lang="en-US" sz="1400" dirty="0"/>
                        <a:t>Requirements Validation and Solution Mapping</a:t>
                      </a:r>
                      <a:endParaRPr lang="en-ZA" sz="14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ZA" sz="14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SITA CRM &amp; SITA LoB assess customer requirement and map requirements against Boxfusion solution architecture </a:t>
                      </a:r>
                      <a:endParaRPr lang="en-ZA" sz="14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ZA" sz="14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45065686"/>
                  </a:ext>
                </a:extLst>
              </a:tr>
              <a:tr h="593439">
                <a:tc>
                  <a:txBody>
                    <a:bodyPr/>
                    <a:lstStyle/>
                    <a:p>
                      <a:r>
                        <a:rPr lang="en-US" sz="1400" dirty="0"/>
                        <a:t>Request for Proposal</a:t>
                      </a:r>
                      <a:endParaRPr lang="en-ZA" sz="14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ZA" sz="14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SITA submits customer’s requirements to Boxfusion and request to partner with Boxfusion </a:t>
                      </a:r>
                      <a:endParaRPr lang="en-ZA" sz="14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Boxfusion presents proposal to customer </a:t>
                      </a:r>
                      <a:endParaRPr lang="en-ZA" sz="14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07358339"/>
                  </a:ext>
                </a:extLst>
              </a:tr>
              <a:tr h="593439">
                <a:tc>
                  <a:txBody>
                    <a:bodyPr/>
                    <a:lstStyle/>
                    <a:p>
                      <a:r>
                        <a:rPr lang="en-US" sz="1400" dirty="0"/>
                        <a:t>Proposal Pricing</a:t>
                      </a:r>
                      <a:endParaRPr lang="en-ZA" sz="14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ZA" sz="14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SITA CRM submits proposal to government customer for approval</a:t>
                      </a:r>
                      <a:endParaRPr lang="en-ZA" sz="14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Boxfusion BDM/Account Exec prepares a proposal with pricing and submits to SITA</a:t>
                      </a:r>
                      <a:endParaRPr lang="en-ZA" sz="14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40695442"/>
                  </a:ext>
                </a:extLst>
              </a:tr>
              <a:tr h="593439">
                <a:tc>
                  <a:txBody>
                    <a:bodyPr/>
                    <a:lstStyle/>
                    <a:p>
                      <a:r>
                        <a:rPr lang="en-US" sz="1400" dirty="0"/>
                        <a:t>Procurement</a:t>
                      </a:r>
                      <a:endParaRPr lang="en-ZA" sz="14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Government customer approves proposal and submits GO to SITA</a:t>
                      </a:r>
                      <a:endParaRPr lang="en-ZA" sz="14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ZA" sz="14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ZA" sz="14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89832229"/>
                  </a:ext>
                </a:extLst>
              </a:tr>
              <a:tr h="593439">
                <a:tc>
                  <a:txBody>
                    <a:bodyPr/>
                    <a:lstStyle/>
                    <a:p>
                      <a:r>
                        <a:rPr lang="en-US" sz="1400" dirty="0"/>
                        <a:t>Contracting</a:t>
                      </a:r>
                      <a:endParaRPr lang="en-ZA" sz="14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Customer enters into Implementation agreement with SITA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SITA &amp; Boxfusion sign a Statement of Work (SoW)</a:t>
                      </a:r>
                      <a:endParaRPr lang="en-ZA" sz="14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ZA" sz="14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86667751"/>
                  </a:ext>
                </a:extLst>
              </a:tr>
              <a:tr h="593439">
                <a:tc>
                  <a:txBody>
                    <a:bodyPr/>
                    <a:lstStyle/>
                    <a:p>
                      <a:r>
                        <a:rPr lang="en-US" sz="1400" dirty="0"/>
                        <a:t>Implementation</a:t>
                      </a:r>
                      <a:endParaRPr lang="en-ZA" sz="14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ZA" sz="14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Boxfusion &amp; SITA LoB implement and deploy the solution for government customers</a:t>
                      </a:r>
                      <a:endParaRPr lang="en-ZA" sz="14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ZA" sz="14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97638845"/>
                  </a:ext>
                </a:extLst>
              </a:tr>
              <a:tr h="593439">
                <a:tc>
                  <a:txBody>
                    <a:bodyPr/>
                    <a:lstStyle/>
                    <a:p>
                      <a:r>
                        <a:rPr lang="en-US" sz="1400" dirty="0"/>
                        <a:t>Invoice &amp; Payment </a:t>
                      </a:r>
                      <a:endParaRPr lang="en-ZA" sz="14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Customer Pays SITA</a:t>
                      </a:r>
                      <a:endParaRPr lang="en-ZA" sz="14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SITA invoices clients and SITA pays Boxfusion </a:t>
                      </a:r>
                      <a:endParaRPr lang="en-ZA" sz="14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Boxfusion invoices SITA</a:t>
                      </a:r>
                      <a:endParaRPr lang="en-ZA" sz="14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78048560"/>
                  </a:ext>
                </a:extLst>
              </a:tr>
            </a:tbl>
          </a:graphicData>
        </a:graphic>
      </p:graphicFrame>
      <p:sp>
        <p:nvSpPr>
          <p:cNvPr id="9" name="Arrow: Right 8">
            <a:extLst>
              <a:ext uri="{FF2B5EF4-FFF2-40B4-BE49-F238E27FC236}">
                <a16:creationId xmlns:a16="http://schemas.microsoft.com/office/drawing/2014/main" id="{EEDE1D5A-8E7A-892B-A6BA-D5630DB4E9B3}"/>
              </a:ext>
            </a:extLst>
          </p:cNvPr>
          <p:cNvSpPr/>
          <p:nvPr/>
        </p:nvSpPr>
        <p:spPr>
          <a:xfrm>
            <a:off x="4611329" y="1848465"/>
            <a:ext cx="501445" cy="117987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sp>
        <p:nvSpPr>
          <p:cNvPr id="10" name="Arrow: Down 9">
            <a:extLst>
              <a:ext uri="{FF2B5EF4-FFF2-40B4-BE49-F238E27FC236}">
                <a16:creationId xmlns:a16="http://schemas.microsoft.com/office/drawing/2014/main" id="{52251F40-DE9F-3A40-70FC-96207AB0A34E}"/>
              </a:ext>
            </a:extLst>
          </p:cNvPr>
          <p:cNvSpPr/>
          <p:nvPr/>
        </p:nvSpPr>
        <p:spPr>
          <a:xfrm>
            <a:off x="6282813" y="1966453"/>
            <a:ext cx="88490" cy="219752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sp>
        <p:nvSpPr>
          <p:cNvPr id="11" name="Arrow: Down 10">
            <a:extLst>
              <a:ext uri="{FF2B5EF4-FFF2-40B4-BE49-F238E27FC236}">
                <a16:creationId xmlns:a16="http://schemas.microsoft.com/office/drawing/2014/main" id="{596B59A7-5997-F848-E9F3-D6241E6FF3B5}"/>
              </a:ext>
            </a:extLst>
          </p:cNvPr>
          <p:cNvSpPr/>
          <p:nvPr/>
        </p:nvSpPr>
        <p:spPr>
          <a:xfrm flipH="1">
            <a:off x="6282813" y="2802195"/>
            <a:ext cx="88490" cy="186813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sp>
        <p:nvSpPr>
          <p:cNvPr id="12" name="Arrow: Right 11">
            <a:extLst>
              <a:ext uri="{FF2B5EF4-FFF2-40B4-BE49-F238E27FC236}">
                <a16:creationId xmlns:a16="http://schemas.microsoft.com/office/drawing/2014/main" id="{A382DBAB-12A1-21CA-89DB-04033DC9F6D7}"/>
              </a:ext>
            </a:extLst>
          </p:cNvPr>
          <p:cNvSpPr/>
          <p:nvPr/>
        </p:nvSpPr>
        <p:spPr>
          <a:xfrm>
            <a:off x="8337755" y="3274142"/>
            <a:ext cx="550606" cy="109139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sp>
        <p:nvSpPr>
          <p:cNvPr id="13" name="Arrow: Down 12">
            <a:extLst>
              <a:ext uri="{FF2B5EF4-FFF2-40B4-BE49-F238E27FC236}">
                <a16:creationId xmlns:a16="http://schemas.microsoft.com/office/drawing/2014/main" id="{7B850713-AD34-CD7A-EE2B-7DF012F4A898}"/>
              </a:ext>
            </a:extLst>
          </p:cNvPr>
          <p:cNvSpPr/>
          <p:nvPr/>
        </p:nvSpPr>
        <p:spPr>
          <a:xfrm>
            <a:off x="10087897" y="3274142"/>
            <a:ext cx="98322" cy="344129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sp>
        <p:nvSpPr>
          <p:cNvPr id="14" name="Arrow: Left 13">
            <a:extLst>
              <a:ext uri="{FF2B5EF4-FFF2-40B4-BE49-F238E27FC236}">
                <a16:creationId xmlns:a16="http://schemas.microsoft.com/office/drawing/2014/main" id="{D4091172-DC40-E91E-91A3-80C0FF714DAE}"/>
              </a:ext>
            </a:extLst>
          </p:cNvPr>
          <p:cNvSpPr/>
          <p:nvPr/>
        </p:nvSpPr>
        <p:spPr>
          <a:xfrm>
            <a:off x="8249266" y="3903406"/>
            <a:ext cx="550606" cy="109139"/>
          </a:xfrm>
          <a:prstGeom prst="leftArrow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sp>
        <p:nvSpPr>
          <p:cNvPr id="15" name="Arrow: Down 14">
            <a:extLst>
              <a:ext uri="{FF2B5EF4-FFF2-40B4-BE49-F238E27FC236}">
                <a16:creationId xmlns:a16="http://schemas.microsoft.com/office/drawing/2014/main" id="{3AA99F08-124F-9F26-C61A-E0C00CB90BC4}"/>
              </a:ext>
            </a:extLst>
          </p:cNvPr>
          <p:cNvSpPr/>
          <p:nvPr/>
        </p:nvSpPr>
        <p:spPr>
          <a:xfrm>
            <a:off x="6282813" y="4218039"/>
            <a:ext cx="88490" cy="501445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sp>
        <p:nvSpPr>
          <p:cNvPr id="16" name="Arrow: Left 15">
            <a:extLst>
              <a:ext uri="{FF2B5EF4-FFF2-40B4-BE49-F238E27FC236}">
                <a16:creationId xmlns:a16="http://schemas.microsoft.com/office/drawing/2014/main" id="{5D787D89-56EA-DA47-BD08-12F116119777}"/>
              </a:ext>
            </a:extLst>
          </p:cNvPr>
          <p:cNvSpPr/>
          <p:nvPr/>
        </p:nvSpPr>
        <p:spPr>
          <a:xfrm>
            <a:off x="4689987" y="4719484"/>
            <a:ext cx="1406013" cy="72268"/>
          </a:xfrm>
          <a:prstGeom prst="leftArrow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sp>
        <p:nvSpPr>
          <p:cNvPr id="17" name="Arrow: Down 16">
            <a:extLst>
              <a:ext uri="{FF2B5EF4-FFF2-40B4-BE49-F238E27FC236}">
                <a16:creationId xmlns:a16="http://schemas.microsoft.com/office/drawing/2014/main" id="{4375CA1D-5B84-825F-B2F1-719B60262D9C}"/>
              </a:ext>
            </a:extLst>
          </p:cNvPr>
          <p:cNvSpPr/>
          <p:nvPr/>
        </p:nvSpPr>
        <p:spPr>
          <a:xfrm>
            <a:off x="3165987" y="4791752"/>
            <a:ext cx="147484" cy="179928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sp>
        <p:nvSpPr>
          <p:cNvPr id="18" name="Arrow: Right 17">
            <a:extLst>
              <a:ext uri="{FF2B5EF4-FFF2-40B4-BE49-F238E27FC236}">
                <a16:creationId xmlns:a16="http://schemas.microsoft.com/office/drawing/2014/main" id="{D709D6EF-ECF9-9453-724F-B74F427286AF}"/>
              </a:ext>
            </a:extLst>
          </p:cNvPr>
          <p:cNvSpPr/>
          <p:nvPr/>
        </p:nvSpPr>
        <p:spPr>
          <a:xfrm flipV="1">
            <a:off x="3868994" y="5169265"/>
            <a:ext cx="1322438" cy="117985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sp>
        <p:nvSpPr>
          <p:cNvPr id="19" name="Arrow: Down 18">
            <a:extLst>
              <a:ext uri="{FF2B5EF4-FFF2-40B4-BE49-F238E27FC236}">
                <a16:creationId xmlns:a16="http://schemas.microsoft.com/office/drawing/2014/main" id="{244B62D2-B962-9E2A-4420-957F6E1A8FDE}"/>
              </a:ext>
            </a:extLst>
          </p:cNvPr>
          <p:cNvSpPr/>
          <p:nvPr/>
        </p:nvSpPr>
        <p:spPr>
          <a:xfrm>
            <a:off x="6282813" y="5335474"/>
            <a:ext cx="88490" cy="262523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sp>
        <p:nvSpPr>
          <p:cNvPr id="20" name="Arrow: Right 19">
            <a:extLst>
              <a:ext uri="{FF2B5EF4-FFF2-40B4-BE49-F238E27FC236}">
                <a16:creationId xmlns:a16="http://schemas.microsoft.com/office/drawing/2014/main" id="{8DB336CA-1CCA-55A6-605F-CDDA572068CC}"/>
              </a:ext>
            </a:extLst>
          </p:cNvPr>
          <p:cNvSpPr/>
          <p:nvPr/>
        </p:nvSpPr>
        <p:spPr>
          <a:xfrm flipV="1">
            <a:off x="8888362" y="5800046"/>
            <a:ext cx="1297857" cy="109140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sp>
        <p:nvSpPr>
          <p:cNvPr id="21" name="Arrow: Down 20">
            <a:extLst>
              <a:ext uri="{FF2B5EF4-FFF2-40B4-BE49-F238E27FC236}">
                <a16:creationId xmlns:a16="http://schemas.microsoft.com/office/drawing/2014/main" id="{4B4AE2AD-C5E2-0326-9C7F-6F3048386821}"/>
              </a:ext>
            </a:extLst>
          </p:cNvPr>
          <p:cNvSpPr/>
          <p:nvPr/>
        </p:nvSpPr>
        <p:spPr>
          <a:xfrm>
            <a:off x="10186219" y="5800046"/>
            <a:ext cx="88490" cy="428689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 dirty="0"/>
          </a:p>
        </p:txBody>
      </p:sp>
      <p:sp>
        <p:nvSpPr>
          <p:cNvPr id="22" name="Arrow: Left 21">
            <a:extLst>
              <a:ext uri="{FF2B5EF4-FFF2-40B4-BE49-F238E27FC236}">
                <a16:creationId xmlns:a16="http://schemas.microsoft.com/office/drawing/2014/main" id="{1E02BC29-16E3-3579-89F6-107380EE5A22}"/>
              </a:ext>
            </a:extLst>
          </p:cNvPr>
          <p:cNvSpPr/>
          <p:nvPr/>
        </p:nvSpPr>
        <p:spPr>
          <a:xfrm>
            <a:off x="8622890" y="6315200"/>
            <a:ext cx="344129" cy="124927"/>
          </a:xfrm>
          <a:prstGeom prst="leftArrow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sp>
        <p:nvSpPr>
          <p:cNvPr id="23" name="Arrow: Left 22">
            <a:extLst>
              <a:ext uri="{FF2B5EF4-FFF2-40B4-BE49-F238E27FC236}">
                <a16:creationId xmlns:a16="http://schemas.microsoft.com/office/drawing/2014/main" id="{19E48D84-5DF3-EBDB-DF23-5833D579E7C9}"/>
              </a:ext>
            </a:extLst>
          </p:cNvPr>
          <p:cNvSpPr/>
          <p:nvPr/>
        </p:nvSpPr>
        <p:spPr>
          <a:xfrm>
            <a:off x="4095135" y="6285704"/>
            <a:ext cx="1017639" cy="124927"/>
          </a:xfrm>
          <a:prstGeom prst="leftArrow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3792098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6988</TotalTime>
  <Words>284</Words>
  <Application>Microsoft Office PowerPoint</Application>
  <PresentationFormat>Widescreen</PresentationFormat>
  <Paragraphs>52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Aptos</vt:lpstr>
      <vt:lpstr>Aptos Display</vt:lpstr>
      <vt:lpstr>Arial</vt:lpstr>
      <vt:lpstr>Office Theme</vt:lpstr>
      <vt:lpstr>Boxfusion  Engagement Model</vt:lpstr>
      <vt:lpstr>Direct Engagement</vt:lpstr>
      <vt:lpstr>SITA as a Sell With Partner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Seatile Makhokolo</dc:creator>
  <cp:lastModifiedBy>Seatile Makhokolo</cp:lastModifiedBy>
  <cp:revision>11</cp:revision>
  <dcterms:created xsi:type="dcterms:W3CDTF">2026-07-02T11:53:39Z</dcterms:created>
  <dcterms:modified xsi:type="dcterms:W3CDTF">2026-07-07T08:22:04Z</dcterms:modified>
</cp:coreProperties>
</file>